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7" r:id="rId4"/>
    <p:sldId id="260" r:id="rId5"/>
    <p:sldId id="271" r:id="rId6"/>
    <p:sldId id="268" r:id="rId7"/>
    <p:sldId id="262" r:id="rId8"/>
    <p:sldId id="266" r:id="rId9"/>
    <p:sldId id="261" r:id="rId10"/>
    <p:sldId id="258" r:id="rId11"/>
    <p:sldId id="257" r:id="rId12"/>
    <p:sldId id="277" r:id="rId13"/>
    <p:sldId id="264" r:id="rId14"/>
    <p:sldId id="276" r:id="rId15"/>
    <p:sldId id="265" r:id="rId16"/>
    <p:sldId id="270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McCormick" initials="CM" lastIdx="3" clrIdx="0">
    <p:extLst>
      <p:ext uri="{19B8F6BF-5375-455C-9EA6-DF929625EA0E}">
        <p15:presenceInfo xmlns:p15="http://schemas.microsoft.com/office/powerpoint/2012/main" userId="26b4c6ea590980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3"/>
  </p:normalViewPr>
  <p:slideViewPr>
    <p:cSldViewPr snapToGrid="0">
      <p:cViewPr varScale="1">
        <p:scale>
          <a:sx n="105" d="100"/>
          <a:sy n="105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3DF31-B536-4BCA-85AA-839176EB1E0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9EF09-0E21-4FE4-9D04-8BB77FF7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6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Lucida Sans" panose="020B0602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9EF09-0E21-4FE4-9D04-8BB77FF7C2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B50DA-9195-42A9-96A9-FF21C87AF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904BE-FBE7-43EA-8860-99E8EA34C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EA392-850D-4729-B11A-CC41C215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C912-306C-4298-B368-C4FFF773E917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FABE7-55C6-49BD-85F1-23B66B6A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C85CC-BFEF-4D23-A54B-B011FEEB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7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94C1-4E31-4364-AFED-E761A5A0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D4C0F-51E5-477E-9F8D-B6F3D6038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5EBB2-EF37-4D21-84F8-5DA452CA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6A9A-67A7-4EB1-8BAE-AD3DAB0A6B2E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27CD-5FD8-41B2-9590-AFD625759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1D797-4E1E-4582-909F-A41BB8F7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3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190DDA-E8A5-4305-AB4F-D2BCE1D14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2F211-68AE-4EE0-83CB-4E05811B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A21A2-10EF-4AC0-948C-77AD4B94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11DD-DC1B-4E31-8C52-669D1AF8540B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460FC-E677-433A-A390-DEFF4348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F8CD-7F24-4BF1-9C29-1690163D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8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A4AE-5C1F-481B-97D0-4000AD7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11415-AB9D-4F58-92A9-8E6C114E4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8DE44-FD2C-4B39-88C0-B62518F2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83DB4-404E-4EB1-83C6-9EAA25A0E3C8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937A3-A32C-4B09-82A9-7810D6A8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0DE70-DF7A-4D88-9697-E35C077D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3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D67A6-3BDE-4A66-8206-46BAD6515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D5FEF-550A-4363-8B21-4F4A13783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ECE26-ED4F-4261-A2D2-78B57835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84B1-1686-4F58-920E-0A7B2577DC5D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BC8BD-F1BA-4B12-AABC-DD1F5BB46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044CC-8EA6-4D4F-B906-764FDA56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CB72-C204-48EA-B1D4-5DF80C1C9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D74B3-F1FB-429F-ADBD-F1089EDFE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429FD-9237-4D48-86B1-BDC07039A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6B76A-F537-4FC3-9AC5-3728EC81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47F-319D-4646-895C-0DEFA5CBBFF4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8E13-80FB-4E64-9FEE-C0DC2170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225F9-0029-4CC4-BDF8-D7984099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9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06F0-3F6E-41F2-8396-88040E37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BCED7-83F8-459A-8D03-59B555DB6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02679-A561-4DF8-A9CF-43FA7B067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8EBAA-355C-42D9-B902-CEF7BD89F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C4EDD-A62E-49CD-A2F0-D6E760D4A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FF32-792C-43D9-BC7D-748BC193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0A2C-4FA3-492F-9DC3-00D2DFC4B69C}" type="datetime1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0B17D-8D86-4667-824B-D55F4301C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D03EE-83A0-4255-BF6F-F7E57D31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3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18E7-012B-401A-9033-2050E99B8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613AF-EA81-4871-818A-DD71D213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A8E1-B3D2-4EE8-B2C2-9D99FA57A02B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66310-3CD6-4669-A021-D3A570A63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0CB8C-4637-4231-9948-5B99BB9A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9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52F48-5859-487F-89F0-A40354BE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6F-B799-4BC9-9C76-5F6E9E2FBBEA}" type="datetime1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5CE96A-D35A-424C-AF58-ED22535D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FE002-82A5-411F-91DD-9B10F524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4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1F58-A1C7-4928-A75D-9ED9A7B7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F5A71-A193-4FEF-AD40-2B475C81B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1FF8A-3E62-4F5A-81E6-820C6BBD9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EEA2-22BF-4894-B6A6-B91F83EC2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C36C-1506-4B8A-BE86-E5405B1087C4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DCF63-367C-44A9-9D63-7757A900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D506D-419D-4FE6-A846-96D22523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1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234A-B64C-4799-9D8C-96075083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4EC68-EAB3-4CF7-9462-3B68CA7C8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4FFBD-0598-4B4B-9768-EB8F979F3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FAC02-3484-4F77-A8C1-128A0858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F2FE-6A2B-4105-84D1-2831A8CAC0A6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5EEC0-044E-49C4-AEC6-2B040EB4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0D914-A39C-4631-B444-37AF764E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F10D7-E087-431C-B748-9287B1AC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A5E22-59AF-451D-AD08-9C5A886CE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4DFE1-D283-46E8-9862-1EF847A21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4987-68CF-4676-A3C0-05AF7732F450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98B43-D5FD-480F-96CC-7048D459D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25462-4584-4F6E-9601-6B1893825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B1C0E-CA51-4627-8CF4-29245DC02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userver2.star.ucl.ac.uk/~pmw/courses/phas2525/S03notes.pdf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22BA-33C0-44B0-A586-6064AC51D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839" y="222249"/>
            <a:ext cx="10759439" cy="2387600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Lucida Sans" panose="020B0602030504020204" pitchFamily="34" charset="0"/>
              </a:rPr>
              <a:t>The Evolution of the Stellar Mass-Chemical Abundance Relation over Seven Billion Years</a:t>
            </a:r>
            <a:endParaRPr lang="en-US" sz="5000" dirty="0">
              <a:latin typeface="Lucida Sans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99A7B-1BA0-42CB-95E0-4F34C8734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19" y="2935922"/>
            <a:ext cx="10901680" cy="2087880"/>
          </a:xfrm>
        </p:spPr>
        <p:txBody>
          <a:bodyPr>
            <a:no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Caroline McCormick</a:t>
            </a:r>
          </a:p>
          <a:p>
            <a:r>
              <a:rPr lang="en-US" dirty="0">
                <a:latin typeface="Lucida Sans" panose="020B0602030504020204" pitchFamily="34" charset="0"/>
              </a:rPr>
              <a:t>Major: Astronomy, Minor: Physics, Math, Computer Science</a:t>
            </a:r>
          </a:p>
          <a:p>
            <a:r>
              <a:rPr lang="en-US" dirty="0">
                <a:latin typeface="Lucida Sans" panose="020B0602030504020204" pitchFamily="34" charset="0"/>
              </a:rPr>
              <a:t>Faculty Advisor: Dr. Chun Ly; Steward Observatory, University Libraries</a:t>
            </a:r>
          </a:p>
          <a:p>
            <a:r>
              <a:rPr lang="en-US" dirty="0">
                <a:latin typeface="Lucida Sans" panose="020B0602030504020204" pitchFamily="34" charset="0"/>
              </a:rPr>
              <a:t>Arizona/NASA Space Grant Research Symposium | April 18, 2020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1971B19-167D-4D06-8643-895010551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559" y="5181598"/>
            <a:ext cx="1167497" cy="1558608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C569FE-C244-4AC0-81C3-78087AB2A4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" y="5212303"/>
            <a:ext cx="1836818" cy="1558608"/>
          </a:xfrm>
          <a:prstGeom prst="rect">
            <a:avLst/>
          </a:prstGeom>
        </p:spPr>
      </p:pic>
      <p:pic>
        <p:nvPicPr>
          <p:cNvPr id="15" name="Picture 1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256497E9-3F59-4CA5-81B6-E25BB094795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" b="21984"/>
          <a:stretch/>
        </p:blipFill>
        <p:spPr>
          <a:xfrm>
            <a:off x="5260140" y="5251901"/>
            <a:ext cx="1620919" cy="137541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F87FC-905A-4E4B-81B9-E4711309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4BC5-23AE-4BD8-8B89-148AC841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970" y="500062"/>
            <a:ext cx="5560060" cy="1325563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CB699-602A-4308-9A26-D27DFF666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2323465"/>
            <a:ext cx="11074400" cy="257683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 thank my Space Grant mentor, Dr. Chun Ly, for his support and guidance throughout this project.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 thank the Arizona/NASA Space Grant Consortium for this incredible opportunity!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D82A8-A85D-4737-ABE8-D1CEBE2B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1337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9ABB-C651-41E6-9EA0-18219D6F1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516" y="2015319"/>
            <a:ext cx="6714236" cy="1325563"/>
          </a:xfrm>
        </p:spPr>
        <p:txBody>
          <a:bodyPr>
            <a:noAutofit/>
          </a:bodyPr>
          <a:lstStyle/>
          <a:p>
            <a:r>
              <a:rPr lang="en-US" sz="8000" dirty="0">
                <a:latin typeface="Lucida Sans" panose="020B0602030504020204" pitchFamily="34" charset="0"/>
              </a:rPr>
              <a:t>Thank you!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74F79B-1336-4771-B215-7E091829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761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74F79B-1336-4771-B215-7E091829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12</a:t>
            </a:fld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01EBA8-AB8D-4634-B332-F7E0FDC542A4}"/>
              </a:ext>
            </a:extLst>
          </p:cNvPr>
          <p:cNvSpPr txBox="1"/>
          <p:nvPr/>
        </p:nvSpPr>
        <p:spPr>
          <a:xfrm>
            <a:off x="640080" y="386080"/>
            <a:ext cx="11064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i="1" dirty="0">
                <a:latin typeface="Lucida Sans" panose="020B0602030504020204" pitchFamily="34" charset="0"/>
              </a:rPr>
              <a:t>High-redshift galaxies display different properties than local galaxies</a:t>
            </a:r>
            <a:r>
              <a:rPr lang="en-US" sz="2400" dirty="0">
                <a:latin typeface="Lucida Sans" panose="020B0602030504020204" pitchFamily="34" charset="0"/>
              </a:rPr>
              <a:t>—new measurements are needed to study their evolution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</a:rPr>
              <a:t>My project </a:t>
            </a:r>
            <a:r>
              <a:rPr lang="en-US" sz="2400" b="1" i="1" dirty="0">
                <a:latin typeface="Lucida Sans" panose="020B0602030504020204" pitchFamily="34" charset="0"/>
              </a:rPr>
              <a:t>constructed a stellar mass-metallicity relation</a:t>
            </a:r>
            <a:r>
              <a:rPr lang="en-US" sz="2400" dirty="0">
                <a:latin typeface="Lucida Sans" panose="020B0602030504020204" pitchFamily="34" charset="0"/>
              </a:rPr>
              <a:t> for high-redshift galaxies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</a:rPr>
              <a:t>We stacked spectra in bins based on stellar mass to detect </a:t>
            </a:r>
            <a:r>
              <a:rPr lang="en-US" sz="2400" b="1" i="1" dirty="0">
                <a:latin typeface="Lucida Sans" panose="020B0602030504020204" pitchFamily="34" charset="0"/>
              </a:rPr>
              <a:t>[OIII] </a:t>
            </a:r>
            <a:r>
              <a:rPr lang="el-GR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sz="2400" b="1" i="1" dirty="0">
                <a:latin typeface="Lucida Sans" panose="020B0602030504020204" pitchFamily="34" charset="0"/>
                <a:ea typeface="Cambria Math" panose="02040503050406030204" pitchFamily="18" charset="0"/>
              </a:rPr>
              <a:t>4363, a metallicity indicator</a:t>
            </a:r>
            <a:endParaRPr lang="en-US" sz="2400" dirty="0">
              <a:latin typeface="Lucida Sans" panose="020B0602030504020204" pitchFamily="34" charset="0"/>
              <a:ea typeface="Cambria Math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</a:rPr>
              <a:t>We </a:t>
            </a:r>
            <a:r>
              <a:rPr lang="en-US" sz="2400" dirty="0">
                <a:latin typeface="Lucida Sans" panose="020B0602030504020204" pitchFamily="34" charset="0"/>
                <a:ea typeface="Cambria Math" panose="02040503050406030204" pitchFamily="18" charset="0"/>
              </a:rPr>
              <a:t>determined </a:t>
            </a:r>
            <a:r>
              <a:rPr lang="en-US" sz="2400" b="1" i="1" dirty="0">
                <a:latin typeface="Lucida Sans" panose="020B0602030504020204" pitchFamily="34" charset="0"/>
                <a:ea typeface="Cambria Math" panose="02040503050406030204" pitchFamily="18" charset="0"/>
              </a:rPr>
              <a:t>gas temperature</a:t>
            </a:r>
            <a:r>
              <a:rPr lang="en-US" sz="2400" dirty="0">
                <a:latin typeface="Lucida Sans" panose="020B0602030504020204" pitchFamily="34" charset="0"/>
                <a:ea typeface="Cambria Math" panose="02040503050406030204" pitchFamily="18" charset="0"/>
              </a:rPr>
              <a:t>, which </a:t>
            </a:r>
            <a:r>
              <a:rPr lang="en-US" sz="2400" b="1" i="1" dirty="0">
                <a:latin typeface="Lucida Sans" panose="020B0602030504020204" pitchFamily="34" charset="0"/>
                <a:ea typeface="Cambria Math" panose="02040503050406030204" pitchFamily="18" charset="0"/>
              </a:rPr>
              <a:t>is inversely related to metallicity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  <a:ea typeface="Cambria Math" panose="02040503050406030204" pitchFamily="18" charset="0"/>
              </a:rPr>
              <a:t>We compared our results to local galaxy surveys and find ~0.1 </a:t>
            </a:r>
            <a:r>
              <a:rPr lang="en-US" sz="2400" dirty="0" err="1">
                <a:latin typeface="Lucida Sans" panose="020B0602030504020204" pitchFamily="34" charset="0"/>
                <a:ea typeface="Cambria Math" panose="02040503050406030204" pitchFamily="18" charset="0"/>
              </a:rPr>
              <a:t>dex</a:t>
            </a:r>
            <a:r>
              <a:rPr lang="en-US" sz="2400" dirty="0">
                <a:latin typeface="Lucida Sans" panose="020B0602030504020204" pitchFamily="34" charset="0"/>
                <a:ea typeface="Cambria Math" panose="02040503050406030204" pitchFamily="18" charset="0"/>
              </a:rPr>
              <a:t> lower metallicity in the mass-metallicity relation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  <a:ea typeface="Cambria Math" panose="02040503050406030204" pitchFamily="18" charset="0"/>
              </a:rPr>
              <a:t>Additional analysis is underway to extend our mass-metallicity relation to include star formation rates</a:t>
            </a:r>
          </a:p>
        </p:txBody>
      </p:sp>
    </p:spTree>
    <p:extLst>
      <p:ext uri="{BB962C8B-B14F-4D97-AF65-F5344CB8AC3E}">
        <p14:creationId xmlns:p14="http://schemas.microsoft.com/office/powerpoint/2010/main" val="109932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A34F-BBF7-47AF-A9B7-320CEC0C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52" y="240589"/>
            <a:ext cx="5120692" cy="1325563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Emission Line 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02845-FB54-4D90-9187-7E0AFFCA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05" y="1610202"/>
            <a:ext cx="4470374" cy="44120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Lucida Sans" panose="020B0602030504020204" pitchFamily="34" charset="0"/>
              </a:rPr>
              <a:t>We fit emission lines with a Gaussian profile </a:t>
            </a:r>
            <a:r>
              <a:rPr lang="en-US" sz="2400" b="1" i="1" dirty="0">
                <a:latin typeface="Lucida Sans" panose="020B0602030504020204" pitchFamily="34" charset="0"/>
              </a:rPr>
              <a:t>to measure the flux and signal to noise </a:t>
            </a:r>
            <a:r>
              <a:rPr lang="en-US" sz="2400" dirty="0">
                <a:latin typeface="Lucida Sans" panose="020B0602030504020204" pitchFamily="34" charset="0"/>
              </a:rPr>
              <a:t>of [OIII] </a:t>
            </a:r>
            <a:r>
              <a:rPr lang="el-GR" sz="2400" dirty="0">
                <a:latin typeface="Lucida Sans" panose="020B0602030504020204" pitchFamily="34" charset="0"/>
              </a:rPr>
              <a:t>λ</a:t>
            </a:r>
            <a:r>
              <a:rPr lang="en-US" sz="2400" dirty="0">
                <a:latin typeface="Lucida Sans" panose="020B0602030504020204" pitchFamily="34" charset="0"/>
              </a:rPr>
              <a:t>4363 (left) and [OIII] </a:t>
            </a:r>
            <a:r>
              <a:rPr lang="el-GR" sz="2400" dirty="0">
                <a:latin typeface="Lucida Sans" panose="020B0602030504020204" pitchFamily="34" charset="0"/>
              </a:rPr>
              <a:t>λ</a:t>
            </a:r>
            <a:r>
              <a:rPr lang="en-US" sz="2400" dirty="0">
                <a:latin typeface="Lucida Sans" panose="020B0602030504020204" pitchFamily="34" charset="0"/>
              </a:rPr>
              <a:t>5007 (right).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Lucida Sans" panose="020B0602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Lucida Sans" panose="020B0602030504020204" pitchFamily="34" charset="0"/>
              </a:rPr>
              <a:t>The ratio of [OIII] </a:t>
            </a:r>
            <a:r>
              <a:rPr lang="el-GR" sz="2400" dirty="0">
                <a:latin typeface="Lucida Sans" panose="020B0602030504020204" pitchFamily="34" charset="0"/>
              </a:rPr>
              <a:t>λ</a:t>
            </a:r>
            <a:r>
              <a:rPr lang="en-US" sz="2400" dirty="0">
                <a:latin typeface="Lucida Sans" panose="020B0602030504020204" pitchFamily="34" charset="0"/>
              </a:rPr>
              <a:t>4363 and [OIII] </a:t>
            </a:r>
            <a:r>
              <a:rPr lang="el-GR" sz="2400" dirty="0">
                <a:latin typeface="Lucida Sans" panose="020B0602030504020204" pitchFamily="34" charset="0"/>
              </a:rPr>
              <a:t>λ</a:t>
            </a:r>
            <a:r>
              <a:rPr lang="en-US" sz="2400" dirty="0">
                <a:latin typeface="Lucida Sans" panose="020B0602030504020204" pitchFamily="34" charset="0"/>
              </a:rPr>
              <a:t>5007 fluxes determines the electron temperature of the gas.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EF13A8-D3A7-4798-B79D-B04D605047FF}"/>
              </a:ext>
            </a:extLst>
          </p:cNvPr>
          <p:cNvSpPr txBox="1"/>
          <p:nvPr/>
        </p:nvSpPr>
        <p:spPr>
          <a:xfrm>
            <a:off x="7378686" y="6248079"/>
            <a:ext cx="373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Wavelength (Å)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172784-1A14-473A-8A62-F09E27D63A3C}"/>
              </a:ext>
            </a:extLst>
          </p:cNvPr>
          <p:cNvSpPr txBox="1"/>
          <p:nvPr/>
        </p:nvSpPr>
        <p:spPr>
          <a:xfrm rot="16200000">
            <a:off x="3875365" y="2794755"/>
            <a:ext cx="318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Flux (10</a:t>
            </a:r>
            <a:r>
              <a:rPr lang="en-US" baseline="30000" dirty="0">
                <a:latin typeface="Lucida Sans" panose="020B0602030504020204" pitchFamily="34" charset="0"/>
              </a:rPr>
              <a:t>-17</a:t>
            </a:r>
            <a:r>
              <a:rPr lang="en-US" dirty="0">
                <a:latin typeface="Lucida Sans" panose="020B0602030504020204" pitchFamily="34" charset="0"/>
              </a:rPr>
              <a:t> erg s</a:t>
            </a:r>
            <a:r>
              <a:rPr lang="en-US" baseline="30000" dirty="0">
                <a:latin typeface="Lucida Sans" panose="020B0602030504020204" pitchFamily="34" charset="0"/>
              </a:rPr>
              <a:t>-1</a:t>
            </a:r>
            <a:r>
              <a:rPr lang="en-US" dirty="0">
                <a:latin typeface="Lucida Sans" panose="020B0602030504020204" pitchFamily="34" charset="0"/>
              </a:rPr>
              <a:t> cm</a:t>
            </a:r>
            <a:r>
              <a:rPr lang="en-US" baseline="30000" dirty="0">
                <a:latin typeface="Lucida Sans" panose="020B0602030504020204" pitchFamily="34" charset="0"/>
              </a:rPr>
              <a:t>-2</a:t>
            </a:r>
            <a:r>
              <a:rPr lang="en-US" dirty="0">
                <a:latin typeface="Lucida Sans" panose="020B0602030504020204" pitchFamily="34" charset="0"/>
              </a:rPr>
              <a:t> Å</a:t>
            </a:r>
            <a:r>
              <a:rPr lang="en-US" baseline="30000" dirty="0">
                <a:latin typeface="Lucida Sans" panose="020B0602030504020204" pitchFamily="34" charset="0"/>
              </a:rPr>
              <a:t>-1</a:t>
            </a:r>
            <a:r>
              <a:rPr lang="en-US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C12A35-4BFA-4F47-B3E1-88023E4D9A90}"/>
              </a:ext>
            </a:extLst>
          </p:cNvPr>
          <p:cNvSpPr txBox="1"/>
          <p:nvPr/>
        </p:nvSpPr>
        <p:spPr>
          <a:xfrm>
            <a:off x="6946621" y="5917586"/>
            <a:ext cx="241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4350     4400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DA3475-A58E-4AE2-8D5F-C9DF097F5E97}"/>
              </a:ext>
            </a:extLst>
          </p:cNvPr>
          <p:cNvSpPr txBox="1"/>
          <p:nvPr/>
        </p:nvSpPr>
        <p:spPr>
          <a:xfrm>
            <a:off x="10118301" y="5917586"/>
            <a:ext cx="241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5000       5050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C8ACD-E95D-4EFD-93A2-591A7082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13</a:t>
            </a:fld>
            <a:endParaRPr lang="en-US" sz="1400" dirty="0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A3F569-3583-4280-B0B6-0FD4A45F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373" y="136525"/>
            <a:ext cx="3058527" cy="5819899"/>
          </a:xfrm>
          <a:prstGeom prst="rect">
            <a:avLst/>
          </a:prstGeom>
        </p:spPr>
      </p:pic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525716-52A1-4E9A-97C9-FD9293567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452" y="136525"/>
            <a:ext cx="3170508" cy="581864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C001774-6048-46C9-B078-37E8C6A2D5A3}"/>
              </a:ext>
            </a:extLst>
          </p:cNvPr>
          <p:cNvSpPr/>
          <p:nvPr/>
        </p:nvSpPr>
        <p:spPr>
          <a:xfrm>
            <a:off x="7148299" y="4165600"/>
            <a:ext cx="1022859" cy="11677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0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A34F-BBF7-47AF-A9B7-320CEC0C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52" y="240589"/>
            <a:ext cx="5120692" cy="1325563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Emission Line Fits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EF13A8-D3A7-4798-B79D-B04D605047FF}"/>
              </a:ext>
            </a:extLst>
          </p:cNvPr>
          <p:cNvSpPr txBox="1"/>
          <p:nvPr/>
        </p:nvSpPr>
        <p:spPr>
          <a:xfrm>
            <a:off x="7378686" y="6248079"/>
            <a:ext cx="373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Wavelength (Å)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172784-1A14-473A-8A62-F09E27D63A3C}"/>
              </a:ext>
            </a:extLst>
          </p:cNvPr>
          <p:cNvSpPr txBox="1"/>
          <p:nvPr/>
        </p:nvSpPr>
        <p:spPr>
          <a:xfrm rot="16200000">
            <a:off x="3875365" y="2794755"/>
            <a:ext cx="318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Flux (10</a:t>
            </a:r>
            <a:r>
              <a:rPr lang="en-US" baseline="30000" dirty="0">
                <a:latin typeface="Lucida Sans" panose="020B0602030504020204" pitchFamily="34" charset="0"/>
              </a:rPr>
              <a:t>-17</a:t>
            </a:r>
            <a:r>
              <a:rPr lang="en-US" dirty="0">
                <a:latin typeface="Lucida Sans" panose="020B0602030504020204" pitchFamily="34" charset="0"/>
              </a:rPr>
              <a:t> erg s</a:t>
            </a:r>
            <a:r>
              <a:rPr lang="en-US" baseline="30000" dirty="0">
                <a:latin typeface="Lucida Sans" panose="020B0602030504020204" pitchFamily="34" charset="0"/>
              </a:rPr>
              <a:t>-1</a:t>
            </a:r>
            <a:r>
              <a:rPr lang="en-US" dirty="0">
                <a:latin typeface="Lucida Sans" panose="020B0602030504020204" pitchFamily="34" charset="0"/>
              </a:rPr>
              <a:t> cm</a:t>
            </a:r>
            <a:r>
              <a:rPr lang="en-US" baseline="30000" dirty="0">
                <a:latin typeface="Lucida Sans" panose="020B0602030504020204" pitchFamily="34" charset="0"/>
              </a:rPr>
              <a:t>-2</a:t>
            </a:r>
            <a:r>
              <a:rPr lang="en-US" dirty="0">
                <a:latin typeface="Lucida Sans" panose="020B0602030504020204" pitchFamily="34" charset="0"/>
              </a:rPr>
              <a:t> Å</a:t>
            </a:r>
            <a:r>
              <a:rPr lang="en-US" baseline="30000" dirty="0">
                <a:latin typeface="Lucida Sans" panose="020B0602030504020204" pitchFamily="34" charset="0"/>
              </a:rPr>
              <a:t>-1</a:t>
            </a:r>
            <a:r>
              <a:rPr lang="en-US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C12A35-4BFA-4F47-B3E1-88023E4D9A90}"/>
              </a:ext>
            </a:extLst>
          </p:cNvPr>
          <p:cNvSpPr txBox="1"/>
          <p:nvPr/>
        </p:nvSpPr>
        <p:spPr>
          <a:xfrm>
            <a:off x="6946621" y="5917586"/>
            <a:ext cx="241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4350     4400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DA3475-A58E-4AE2-8D5F-C9DF097F5E97}"/>
              </a:ext>
            </a:extLst>
          </p:cNvPr>
          <p:cNvSpPr txBox="1"/>
          <p:nvPr/>
        </p:nvSpPr>
        <p:spPr>
          <a:xfrm>
            <a:off x="10118301" y="5917586"/>
            <a:ext cx="241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5000       5050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C8ACD-E95D-4EFD-93A2-591A7082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14</a:t>
            </a:fld>
            <a:endParaRPr lang="en-US" sz="1400" dirty="0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A3F569-3583-4280-B0B6-0FD4A45F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373" y="136525"/>
            <a:ext cx="3058527" cy="5819899"/>
          </a:xfrm>
          <a:prstGeom prst="rect">
            <a:avLst/>
          </a:prstGeom>
        </p:spPr>
      </p:pic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525716-52A1-4E9A-97C9-FD9293567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452" y="136525"/>
            <a:ext cx="3170508" cy="581864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C001774-6048-46C9-B078-37E8C6A2D5A3}"/>
              </a:ext>
            </a:extLst>
          </p:cNvPr>
          <p:cNvSpPr/>
          <p:nvPr/>
        </p:nvSpPr>
        <p:spPr>
          <a:xfrm>
            <a:off x="7148299" y="4165600"/>
            <a:ext cx="1022859" cy="11677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DC58158B-AD08-44C0-818C-F7A07C0F7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1" y="1386841"/>
            <a:ext cx="5435600" cy="513715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FF20C9A-0E32-4222-956D-D32E474CB83A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5686392" y="1524610"/>
            <a:ext cx="1973337" cy="26409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F11123D-A5C3-4ADC-98F6-112C31DEA101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5718392" y="5333390"/>
            <a:ext cx="1941337" cy="8985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52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63DF-AC99-41EE-B212-6E84EC18F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122700"/>
            <a:ext cx="1151128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Temperature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20633F-E23B-41C8-9F8F-1B42DA069D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23550" y="2282986"/>
                <a:ext cx="3688080" cy="7331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OIII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 </m:t>
                        </m:r>
                        <m:r>
                          <m:rPr>
                            <m:nor/>
                          </m:rPr>
                          <a:rPr lang="el-GR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4363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OIII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 </m:t>
                        </m:r>
                        <m:r>
                          <m:rPr>
                            <m:nor/>
                          </m:rPr>
                          <a:rPr lang="el-GR" sz="2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nor/>
                          </m:rPr>
                          <a:rPr lang="en-US" sz="2200" b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5007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2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(1+ </m:t>
                        </m:r>
                        <m:f>
                          <m:f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3.1</m:t>
                            </m:r>
                          </m:den>
                        </m:f>
                        <m:r>
                          <a:rPr lang="en-US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latin typeface="Lucida Sans" panose="020B0602030504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20633F-E23B-41C8-9F8F-1B42DA069D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3550" y="2282986"/>
                <a:ext cx="3688080" cy="73310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3E16A85-02EC-4C1D-9584-77B4FE0ACD87}"/>
              </a:ext>
            </a:extLst>
          </p:cNvPr>
          <p:cNvSpPr txBox="1"/>
          <p:nvPr/>
        </p:nvSpPr>
        <p:spPr>
          <a:xfrm>
            <a:off x="2806742" y="5479124"/>
            <a:ext cx="2209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a = 13205</a:t>
            </a:r>
          </a:p>
          <a:p>
            <a:r>
              <a:rPr lang="en-US" dirty="0">
                <a:latin typeface="Lucida Sans" panose="020B0602030504020204" pitchFamily="34" charset="0"/>
              </a:rPr>
              <a:t>b = 0.92506</a:t>
            </a:r>
          </a:p>
          <a:p>
            <a:r>
              <a:rPr lang="en-US" dirty="0">
                <a:latin typeface="Lucida Sans" panose="020B0602030504020204" pitchFamily="34" charset="0"/>
              </a:rPr>
              <a:t>c = 0.98062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EBE0D1-6C8A-4E31-BB86-92A6EB2F33A2}"/>
              </a:ext>
            </a:extLst>
          </p:cNvPr>
          <p:cNvSpPr txBox="1"/>
          <p:nvPr/>
        </p:nvSpPr>
        <p:spPr>
          <a:xfrm>
            <a:off x="65870" y="6488668"/>
            <a:ext cx="175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Ly et al. 2016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866030-6F76-4B71-9851-2468B71E5F94}"/>
              </a:ext>
            </a:extLst>
          </p:cNvPr>
          <p:cNvSpPr txBox="1"/>
          <p:nvPr/>
        </p:nvSpPr>
        <p:spPr>
          <a:xfrm>
            <a:off x="500295" y="1467050"/>
            <a:ext cx="74143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Lucida Sans" panose="020B0602030504020204" pitchFamily="34" charset="0"/>
              </a:rPr>
              <a:t>Excitation Flux Ratio</a:t>
            </a:r>
            <a:r>
              <a:rPr lang="en-US" sz="2200" dirty="0">
                <a:latin typeface="Lucida Sans" panose="020B0602030504020204" pitchFamily="34" charset="0"/>
              </a:rPr>
              <a:t> of [OIII] </a:t>
            </a:r>
            <a:r>
              <a:rPr lang="el-GR" sz="2200" dirty="0">
                <a:latin typeface="Lucida Sans" panose="020B0602030504020204" pitchFamily="34" charset="0"/>
              </a:rPr>
              <a:t>λ</a:t>
            </a:r>
            <a:r>
              <a:rPr lang="en-US" sz="2200" dirty="0">
                <a:latin typeface="Lucida Sans" panose="020B0602030504020204" pitchFamily="34" charset="0"/>
              </a:rPr>
              <a:t>4363 to [OIII] </a:t>
            </a:r>
            <a:r>
              <a:rPr lang="el-GR" sz="2200" dirty="0">
                <a:latin typeface="Lucida Sans" panose="020B0602030504020204" pitchFamily="34" charset="0"/>
              </a:rPr>
              <a:t>λ</a:t>
            </a:r>
            <a:r>
              <a:rPr lang="en-US" sz="2200" dirty="0">
                <a:latin typeface="Lucida Sans" panose="020B0602030504020204" pitchFamily="34" charset="0"/>
              </a:rPr>
              <a:t>5007: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232C92-43FD-47B0-8984-AECAF8CFE1B0}"/>
                  </a:ext>
                </a:extLst>
              </p:cNvPr>
              <p:cNvSpPr txBox="1"/>
              <p:nvPr/>
            </p:nvSpPr>
            <p:spPr>
              <a:xfrm>
                <a:off x="1661244" y="4622022"/>
                <a:ext cx="3759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func>
                            <m:func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232C92-43FD-47B0-8984-AECAF8CFE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244" y="4622022"/>
                <a:ext cx="3759200" cy="430887"/>
              </a:xfrm>
              <a:prstGeom prst="rect">
                <a:avLst/>
              </a:prstGeom>
              <a:blipFill>
                <a:blip r:embed="rId3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48E3669-461B-4709-BAEE-177DE9F4A3A2}"/>
              </a:ext>
            </a:extLst>
          </p:cNvPr>
          <p:cNvSpPr txBox="1"/>
          <p:nvPr/>
        </p:nvSpPr>
        <p:spPr>
          <a:xfrm>
            <a:off x="500295" y="3934752"/>
            <a:ext cx="355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Lucida Sans" panose="020B0602030504020204" pitchFamily="34" charset="0"/>
              </a:rPr>
              <a:t>Electron Temperature: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9537E8-9FEE-42EF-B52D-434E22816D07}"/>
              </a:ext>
            </a:extLst>
          </p:cNvPr>
          <p:cNvSpPr txBox="1"/>
          <p:nvPr/>
        </p:nvSpPr>
        <p:spPr>
          <a:xfrm>
            <a:off x="6009640" y="3245190"/>
            <a:ext cx="5440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Lucida Sans" panose="020B0602030504020204" pitchFamily="34" charset="0"/>
              </a:rPr>
              <a:t>The ratio of fluxes for [OIII] </a:t>
            </a:r>
            <a:r>
              <a:rPr lang="el-GR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sz="2200" dirty="0">
                <a:latin typeface="Lucida Sans" panose="020B0602030504020204" pitchFamily="34" charset="0"/>
                <a:ea typeface="Cambria Math" panose="02040503050406030204" pitchFamily="18" charset="0"/>
              </a:rPr>
              <a:t>4363 and [OIII] </a:t>
            </a:r>
            <a:r>
              <a:rPr lang="el-GR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sz="2200" dirty="0">
                <a:latin typeface="Lucida Sans" panose="020B0602030504020204" pitchFamily="34" charset="0"/>
                <a:ea typeface="Cambria Math" panose="02040503050406030204" pitchFamily="18" charset="0"/>
              </a:rPr>
              <a:t>5007 tells us the electron temperature in the gas.</a:t>
            </a:r>
            <a:endParaRPr lang="en-US" sz="2200" dirty="0">
              <a:latin typeface="Lucida Sans" panose="020B0602030504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BFA27-B105-475C-A17A-698623B0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6247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DBCA0-5C45-4450-B11D-A7BAE226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Metallicity Equations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517537-A750-4799-AC82-3DE283931E1E}"/>
              </a:ext>
            </a:extLst>
          </p:cNvPr>
          <p:cNvSpPr txBox="1"/>
          <p:nvPr/>
        </p:nvSpPr>
        <p:spPr>
          <a:xfrm>
            <a:off x="0" y="6492875"/>
            <a:ext cx="175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Ly et al. 2016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0E68EB-12DE-4AC7-865C-D9BF8C8F2C6F}"/>
                  </a:ext>
                </a:extLst>
              </p:cNvPr>
              <p:cNvSpPr txBox="1"/>
              <p:nvPr/>
            </p:nvSpPr>
            <p:spPr>
              <a:xfrm>
                <a:off x="3139439" y="1545562"/>
                <a:ext cx="6959601" cy="574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sz="2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𝑂𝐼𝐼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sz="2100" dirty="0">
                    <a:latin typeface="Lucida Sans" panose="020B0602030504020204" pitchFamily="34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d>
                          <m:d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𝑂𝐼𝐼</m:t>
                            </m:r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sz="2100" dirty="0">
                    <a:latin typeface="Lucida Sans" panose="020B0602030504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1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1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1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21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1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1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sz="21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𝑂𝐼𝐼𝐼</m:t>
                        </m:r>
                      </m:e>
                    </m:d>
                    <m:r>
                      <m:rPr>
                        <m:sty m:val="p"/>
                      </m:rPr>
                      <a:rPr lang="el-GR" sz="21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sz="21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4363)</m:t>
                    </m:r>
                  </m:oMath>
                </a14:m>
                <a:endParaRPr lang="en-US" sz="2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0E68EB-12DE-4AC7-865C-D9BF8C8F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439" y="1545562"/>
                <a:ext cx="6959601" cy="574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9079CC4-9F7C-4534-9AC5-47FAFEAE1211}"/>
              </a:ext>
            </a:extLst>
          </p:cNvPr>
          <p:cNvSpPr txBox="1"/>
          <p:nvPr/>
        </p:nvSpPr>
        <p:spPr>
          <a:xfrm>
            <a:off x="514432" y="2237959"/>
            <a:ext cx="241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O</a:t>
            </a:r>
            <a:r>
              <a:rPr lang="en-US" b="1" baseline="30000" dirty="0">
                <a:latin typeface="Lucida Sans" panose="020B0602030504020204" pitchFamily="34" charset="0"/>
              </a:rPr>
              <a:t>+ </a:t>
            </a:r>
            <a:r>
              <a:rPr lang="en-US" b="1" dirty="0">
                <a:latin typeface="Lucida Sans" panose="020B0602030504020204" pitchFamily="34" charset="0"/>
              </a:rPr>
              <a:t>Abundance:</a:t>
            </a:r>
            <a:endParaRPr lang="en-US" b="1" baseline="30000" dirty="0">
              <a:latin typeface="Lucida Sans" panose="020B0602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2BD77F-0F84-4DFD-98E2-CB7A529D262F}"/>
                  </a:ext>
                </a:extLst>
              </p:cNvPr>
              <p:cNvSpPr txBox="1"/>
              <p:nvPr/>
            </p:nvSpPr>
            <p:spPr>
              <a:xfrm>
                <a:off x="341713" y="2607291"/>
                <a:ext cx="10820062" cy="818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12+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</m:e>
                                    <m:sup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𝑂𝐼𝐼</m:t>
                                  </m:r>
                                </m:num>
                                <m:den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ꞵ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+5.961+</m:t>
                      </m:r>
                      <m:f>
                        <m:f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1.676</m:t>
                          </m:r>
                        </m:num>
                        <m:den>
                          <m:sSub>
                            <m:sSub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−0.4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−0.034</m:t>
                      </m:r>
                      <m:sSub>
                        <m:sSub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1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⁡(1+1.35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100" dirty="0">
                  <a:latin typeface="Lucida Sans" panose="020B0602030504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2BD77F-0F84-4DFD-98E2-CB7A529D2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13" y="2607291"/>
                <a:ext cx="10820062" cy="8184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2C20288-E253-4B84-889F-8DCACEC29431}"/>
              </a:ext>
            </a:extLst>
          </p:cNvPr>
          <p:cNvSpPr txBox="1"/>
          <p:nvPr/>
        </p:nvSpPr>
        <p:spPr>
          <a:xfrm>
            <a:off x="514431" y="3492330"/>
            <a:ext cx="241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O</a:t>
            </a:r>
            <a:r>
              <a:rPr lang="en-US" b="1" baseline="30000" dirty="0">
                <a:latin typeface="Lucida Sans" panose="020B0602030504020204" pitchFamily="34" charset="0"/>
              </a:rPr>
              <a:t>++ </a:t>
            </a:r>
            <a:r>
              <a:rPr lang="en-US" b="1" dirty="0">
                <a:latin typeface="Lucida Sans" panose="020B0602030504020204" pitchFamily="34" charset="0"/>
              </a:rPr>
              <a:t>Abundance:</a:t>
            </a:r>
            <a:endParaRPr lang="en-US" b="1" baseline="30000" dirty="0">
              <a:latin typeface="Lucida Sans" panose="020B0602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CBB365-B315-4DDE-9503-B59CA111FECC}"/>
                  </a:ext>
                </a:extLst>
              </p:cNvPr>
              <p:cNvSpPr txBox="1"/>
              <p:nvPr/>
            </p:nvSpPr>
            <p:spPr>
              <a:xfrm>
                <a:off x="514431" y="3861662"/>
                <a:ext cx="8920480" cy="818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12+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</m:e>
                                    <m:sup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++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en-US" sz="21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𝑂𝐼𝐼𝐼</m:t>
                                  </m:r>
                                </m:num>
                                <m:den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ꞵ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+6.200+</m:t>
                      </m:r>
                      <m:f>
                        <m:f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1.251</m:t>
                          </m:r>
                        </m:num>
                        <m:den>
                          <m:sSub>
                            <m:sSub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−0.55</m:t>
                      </m:r>
                      <m:func>
                        <m:func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−0.014</m:t>
                      </m:r>
                      <m:sSub>
                        <m:sSub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100" dirty="0">
                  <a:latin typeface="Lucida Sans" panose="020B0602030504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CBB365-B315-4DDE-9503-B59CA111F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31" y="3861662"/>
                <a:ext cx="8920480" cy="8184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555187D-E63D-4621-A2E0-0B732444DF9A}"/>
              </a:ext>
            </a:extLst>
          </p:cNvPr>
          <p:cNvSpPr txBox="1"/>
          <p:nvPr/>
        </p:nvSpPr>
        <p:spPr>
          <a:xfrm>
            <a:off x="514431" y="4772528"/>
            <a:ext cx="429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Total Oxygen</a:t>
            </a:r>
            <a:r>
              <a:rPr lang="en-US" b="1" baseline="30000" dirty="0">
                <a:latin typeface="Lucida Sans" panose="020B0602030504020204" pitchFamily="34" charset="0"/>
              </a:rPr>
              <a:t> </a:t>
            </a:r>
            <a:r>
              <a:rPr lang="en-US" b="1" dirty="0">
                <a:latin typeface="Lucida Sans" panose="020B0602030504020204" pitchFamily="34" charset="0"/>
              </a:rPr>
              <a:t>Abundance:</a:t>
            </a:r>
            <a:endParaRPr lang="en-US" b="1" baseline="30000" dirty="0">
              <a:latin typeface="Lucida Sans" panose="020B0602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A0812D-D390-4134-BB7D-D91F24E206E8}"/>
                  </a:ext>
                </a:extLst>
              </p:cNvPr>
              <p:cNvSpPr txBox="1"/>
              <p:nvPr/>
            </p:nvSpPr>
            <p:spPr>
              <a:xfrm>
                <a:off x="-152401" y="5234297"/>
                <a:ext cx="4016929" cy="728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den>
                      </m:f>
                      <m:r>
                        <a:rPr lang="en-US" sz="21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++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A0812D-D390-4134-BB7D-D91F24E20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1" y="5234297"/>
                <a:ext cx="4016929" cy="7284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01980-7CF5-4394-AEE7-0682AA5E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9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D77C18-2A51-4F2C-B150-5872FFB6AA80}"/>
                  </a:ext>
                </a:extLst>
              </p:cNvPr>
              <p:cNvSpPr txBox="1"/>
              <p:nvPr/>
            </p:nvSpPr>
            <p:spPr>
              <a:xfrm>
                <a:off x="223520" y="4673600"/>
                <a:ext cx="7833360" cy="81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𝑎𝑠𝑚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𝑀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𝑇𝑂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𝑀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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D77C18-2A51-4F2C-B150-5872FFB6A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20" y="4673600"/>
                <a:ext cx="7833360" cy="8147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C002CF5-596F-47D0-BD78-5193A1450C8F}"/>
              </a:ext>
            </a:extLst>
          </p:cNvPr>
          <p:cNvSpPr txBox="1"/>
          <p:nvPr/>
        </p:nvSpPr>
        <p:spPr>
          <a:xfrm>
            <a:off x="71120" y="6458188"/>
            <a:ext cx="315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Andrews &amp; Martini (2013)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9FEB03-ECC4-4E73-8B59-A24E87B8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461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6ABE-CBD7-4701-B8D2-AAA509955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239078"/>
            <a:ext cx="5730240" cy="1325563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52B8-3401-4D64-A5A6-B000E1089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501185"/>
            <a:ext cx="6673870" cy="152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Lucida Sans" panose="020B0602030504020204" pitchFamily="34" charset="0"/>
              </a:rPr>
              <a:t>Galaxy evolution is determined by physical processes such as </a:t>
            </a:r>
            <a:r>
              <a:rPr lang="en-US" sz="2600" b="1" i="1" dirty="0">
                <a:latin typeface="Lucida Sans" panose="020B0602030504020204" pitchFamily="34" charset="0"/>
              </a:rPr>
              <a:t>gas accretion</a:t>
            </a:r>
            <a:r>
              <a:rPr lang="en-US" sz="2600" dirty="0">
                <a:latin typeface="Lucida Sans" panose="020B0602030504020204" pitchFamily="34" charset="0"/>
              </a:rPr>
              <a:t>,</a:t>
            </a:r>
            <a:r>
              <a:rPr lang="en-US" sz="2600" b="1" i="1" dirty="0">
                <a:latin typeface="Lucida Sans" panose="020B0602030504020204" pitchFamily="34" charset="0"/>
              </a:rPr>
              <a:t> star formation</a:t>
            </a:r>
            <a:r>
              <a:rPr lang="en-US" sz="2600" dirty="0">
                <a:latin typeface="Lucida Sans" panose="020B0602030504020204" pitchFamily="34" charset="0"/>
              </a:rPr>
              <a:t>,</a:t>
            </a:r>
            <a:r>
              <a:rPr lang="en-US" sz="2600" b="1" i="1" dirty="0">
                <a:latin typeface="Lucida Sans" panose="020B0602030504020204" pitchFamily="34" charset="0"/>
              </a:rPr>
              <a:t> </a:t>
            </a:r>
            <a:r>
              <a:rPr lang="en-US" sz="2600" dirty="0">
                <a:latin typeface="Lucida Sans" panose="020B0602030504020204" pitchFamily="34" charset="0"/>
              </a:rPr>
              <a:t>and</a:t>
            </a:r>
            <a:r>
              <a:rPr lang="en-US" sz="2600" b="1" i="1" dirty="0">
                <a:latin typeface="Lucida Sans" panose="020B0602030504020204" pitchFamily="34" charset="0"/>
              </a:rPr>
              <a:t> gas outflows</a:t>
            </a:r>
            <a:endParaRPr lang="en-US" sz="2600" dirty="0">
              <a:latin typeface="Lucida Sans" panose="020B0602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4EC109-8104-4A91-B8A6-81FC29D0F781}"/>
              </a:ext>
            </a:extLst>
          </p:cNvPr>
          <p:cNvSpPr txBox="1"/>
          <p:nvPr/>
        </p:nvSpPr>
        <p:spPr>
          <a:xfrm>
            <a:off x="396240" y="4926151"/>
            <a:ext cx="113588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Lucida Sans" panose="020B0602030504020204" pitchFamily="34" charset="0"/>
              </a:rPr>
              <a:t>Gas accretion and outflows directly </a:t>
            </a:r>
            <a:r>
              <a:rPr lang="en-US" sz="2600" b="1" i="1" dirty="0">
                <a:latin typeface="Lucida Sans" panose="020B0602030504020204" pitchFamily="34" charset="0"/>
              </a:rPr>
              <a:t>impact</a:t>
            </a:r>
            <a:r>
              <a:rPr lang="en-US" sz="2600" dirty="0">
                <a:latin typeface="Lucida Sans" panose="020B0602030504020204" pitchFamily="34" charset="0"/>
              </a:rPr>
              <a:t> metallicity, so a stellar mass-metallicity (M-Z) relation is imperative for </a:t>
            </a:r>
            <a:r>
              <a:rPr lang="en-US" sz="2600" b="1" i="1" dirty="0">
                <a:latin typeface="Lucida Sans" panose="020B0602030504020204" pitchFamily="34" charset="0"/>
              </a:rPr>
              <a:t>understanding galaxy evolution models</a:t>
            </a:r>
            <a:endParaRPr lang="en-US" sz="2600" dirty="0">
              <a:latin typeface="Lucida Sans" panose="020B0602030504020204" pitchFamily="34" charset="0"/>
            </a:endParaRPr>
          </a:p>
          <a:p>
            <a:endParaRPr lang="en-US" sz="2600" dirty="0">
              <a:latin typeface="Lucida Sans" panose="020B0602030504020204" pitchFamily="34" charset="0"/>
            </a:endParaRPr>
          </a:p>
        </p:txBody>
      </p:sp>
      <p:pic>
        <p:nvPicPr>
          <p:cNvPr id="7" name="Picture 6" descr="A picture containing star, object, sitting, bowl&#10;&#10;Description automatically generated">
            <a:extLst>
              <a:ext uri="{FF2B5EF4-FFF2-40B4-BE49-F238E27FC236}">
                <a16:creationId xmlns:a16="http://schemas.microsoft.com/office/drawing/2014/main" id="{C5634762-CF68-4312-A34E-9C4A3C29B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110" y="0"/>
            <a:ext cx="5121890" cy="42265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A77B9-FA42-4F29-AE15-5931840D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2</a:t>
            </a:fld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23EF09-DF94-4C1A-B270-5AA8F31FF955}"/>
              </a:ext>
            </a:extLst>
          </p:cNvPr>
          <p:cNvSpPr txBox="1"/>
          <p:nvPr/>
        </p:nvSpPr>
        <p:spPr>
          <a:xfrm>
            <a:off x="396240" y="3129282"/>
            <a:ext cx="667386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Lucida Sans" panose="020B0602030504020204" pitchFamily="34" charset="0"/>
              </a:rPr>
              <a:t>Chemical abundances (“metallicity”) produced by stars is a record of cumulative star formation -&gt; stellar mass</a:t>
            </a:r>
          </a:p>
        </p:txBody>
      </p:sp>
    </p:spTree>
    <p:extLst>
      <p:ext uri="{BB962C8B-B14F-4D97-AF65-F5344CB8AC3E}">
        <p14:creationId xmlns:p14="http://schemas.microsoft.com/office/powerpoint/2010/main" val="25629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6ABE-CBD7-4701-B8D2-AAA509955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346253"/>
            <a:ext cx="5654040" cy="1325563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52B8-3401-4D64-A5A6-B000E1089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71" y="1616432"/>
            <a:ext cx="651764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Lucida Sans" panose="020B0602030504020204" pitchFamily="34" charset="0"/>
              </a:rPr>
              <a:t>Past studies have </a:t>
            </a:r>
            <a:r>
              <a:rPr lang="en-US" sz="2600" b="1" i="1" dirty="0">
                <a:latin typeface="Lucida Sans" panose="020B0602030504020204" pitchFamily="34" charset="0"/>
              </a:rPr>
              <a:t>assumed</a:t>
            </a:r>
            <a:r>
              <a:rPr lang="en-US" sz="2600" dirty="0">
                <a:latin typeface="Lucida Sans" panose="020B0602030504020204" pitchFamily="34" charset="0"/>
              </a:rPr>
              <a:t> that high-redshift galaxies (z &gt; 1) are similar to local galaxies (z ~ 0) </a:t>
            </a:r>
          </a:p>
          <a:p>
            <a:pPr marL="0" indent="0">
              <a:buNone/>
            </a:pPr>
            <a:endParaRPr lang="en-US" sz="2600" dirty="0">
              <a:latin typeface="Lucida Sans" panose="020B0602030504020204" pitchFamily="34" charset="0"/>
            </a:endParaRPr>
          </a:p>
        </p:txBody>
      </p:sp>
      <p:pic>
        <p:nvPicPr>
          <p:cNvPr id="4" name="Picture 3" descr="A picture containing star, object, sitting, bowl&#10;&#10;Description automatically generated">
            <a:extLst>
              <a:ext uri="{FF2B5EF4-FFF2-40B4-BE49-F238E27FC236}">
                <a16:creationId xmlns:a16="http://schemas.microsoft.com/office/drawing/2014/main" id="{16F7D40D-C6EF-429B-8EEA-ED77087AD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110" y="0"/>
            <a:ext cx="5121890" cy="42265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50CA78-EAE9-4E61-9665-D2E49E5070FA}"/>
              </a:ext>
            </a:extLst>
          </p:cNvPr>
          <p:cNvSpPr txBox="1"/>
          <p:nvPr/>
        </p:nvSpPr>
        <p:spPr>
          <a:xfrm>
            <a:off x="441960" y="5407501"/>
            <a:ext cx="111810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Lucida Sans" panose="020B0602030504020204" pitchFamily="34" charset="0"/>
              </a:rPr>
              <a:t>More robust metallicity measurements are needed to study the evolution of high-redshift galaxies</a:t>
            </a:r>
          </a:p>
          <a:p>
            <a:endParaRPr lang="en-US" sz="2600" dirty="0">
              <a:latin typeface="Lucida Sans" panose="020B0602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5C3D1F-47CD-45DB-B480-BD5A5904F831}"/>
              </a:ext>
            </a:extLst>
          </p:cNvPr>
          <p:cNvSpPr txBox="1"/>
          <p:nvPr/>
        </p:nvSpPr>
        <p:spPr>
          <a:xfrm>
            <a:off x="441960" y="3054449"/>
            <a:ext cx="65290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Lucida Sans" panose="020B0602030504020204" pitchFamily="34" charset="0"/>
              </a:rPr>
              <a:t>However, recent high-redshift galaxy studies have shown </a:t>
            </a:r>
            <a:r>
              <a:rPr lang="en-US" sz="2600" b="1" i="1" dirty="0">
                <a:latin typeface="Lucida Sans" panose="020B0602030504020204" pitchFamily="34" charset="0"/>
              </a:rPr>
              <a:t>critical differences</a:t>
            </a:r>
            <a:r>
              <a:rPr lang="en-US" sz="2600" dirty="0">
                <a:latin typeface="Lucida Sans" panose="020B0602030504020204" pitchFamily="34" charset="0"/>
              </a:rPr>
              <a:t> in galaxy gas properties,</a:t>
            </a:r>
            <a:r>
              <a:rPr lang="en-US" sz="2600" b="1" i="1" dirty="0">
                <a:latin typeface="Lucida Sans" panose="020B0602030504020204" pitchFamily="34" charset="0"/>
              </a:rPr>
              <a:t> </a:t>
            </a:r>
            <a:r>
              <a:rPr lang="en-US" sz="2600" dirty="0">
                <a:latin typeface="Lucida Sans" panose="020B0602030504020204" pitchFamily="34" charset="0"/>
              </a:rPr>
              <a:t>which in turn</a:t>
            </a:r>
            <a:r>
              <a:rPr lang="en-US" sz="2600" b="1" i="1" dirty="0">
                <a:latin typeface="Lucida Sans" panose="020B0602030504020204" pitchFamily="34" charset="0"/>
              </a:rPr>
              <a:t> directly impact metallicity estimates</a:t>
            </a:r>
            <a:endParaRPr lang="en-US" sz="2600" i="1" dirty="0">
              <a:latin typeface="Lucida Sans" panose="020B0602030504020204" pitchFamily="34" charset="0"/>
            </a:endParaRPr>
          </a:p>
          <a:p>
            <a:endParaRPr lang="en-US" sz="2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D8DC8-1152-4C4A-8E40-DD00CEF3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350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2D44-F270-4987-BD9A-1D8FF46B6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58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1E77-8274-4D06-BE52-9D254C55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88" y="2238602"/>
            <a:ext cx="11021423" cy="2932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dirty="0">
                <a:latin typeface="Lucida Sans" panose="020B0602030504020204" pitchFamily="34" charset="0"/>
              </a:rPr>
              <a:t>The goal of this project is to </a:t>
            </a:r>
            <a:r>
              <a:rPr lang="en-US" sz="3400" b="1" i="1" dirty="0">
                <a:latin typeface="Lucida Sans" panose="020B0602030504020204" pitchFamily="34" charset="0"/>
              </a:rPr>
              <a:t>construct a stellar mass-metallicity relation for high-redshift galaxies</a:t>
            </a:r>
            <a:r>
              <a:rPr lang="en-US" sz="3400" dirty="0">
                <a:latin typeface="Lucida Sans" panose="020B0602030504020204" pitchFamily="34" charset="0"/>
              </a:rPr>
              <a:t> by using temperature-based estimates. This is often called the “direct” method </a:t>
            </a:r>
          </a:p>
          <a:p>
            <a:pPr marL="0" indent="0" algn="ctr">
              <a:buNone/>
            </a:pPr>
            <a:r>
              <a:rPr lang="en-US" sz="3400" dirty="0">
                <a:latin typeface="Lucida Sans" panose="020B0602030504020204" pitchFamily="34" charset="0"/>
              </a:rPr>
              <a:t>(Aller 1984; Osterbrock 1989)</a:t>
            </a:r>
            <a:r>
              <a:rPr lang="en-US" sz="3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3400" dirty="0">
              <a:latin typeface="Lucida Sans" panose="020B0602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4F0B7-9D2F-4EF3-BBCD-8F81F427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930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BA6F-177C-4DFF-85AB-EF36D4F0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8243"/>
            <a:ext cx="7015480" cy="1325563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[OIII]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4363 Emission Line</a:t>
            </a:r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878FB-F8C5-4952-B1D6-C65301991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0689"/>
            <a:ext cx="7256144" cy="4628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</a:rPr>
              <a:t>[OIII] </a:t>
            </a:r>
            <a:r>
              <a:rPr lang="el-GR" sz="2400" dirty="0">
                <a:latin typeface="Lucida Sans" panose="020B0602030504020204" pitchFamily="34" charset="0"/>
              </a:rPr>
              <a:t>λ</a:t>
            </a:r>
            <a:r>
              <a:rPr lang="en-US" sz="2400" dirty="0">
                <a:latin typeface="Lucida Sans" panose="020B0602030504020204" pitchFamily="34" charset="0"/>
              </a:rPr>
              <a:t>4363 is an emission line that measures the </a:t>
            </a:r>
            <a:r>
              <a:rPr lang="en-US" sz="2400" b="1" i="1" dirty="0">
                <a:latin typeface="Lucida Sans" panose="020B0602030504020204" pitchFamily="34" charset="0"/>
              </a:rPr>
              <a:t>kinetic temperature</a:t>
            </a:r>
            <a:r>
              <a:rPr lang="en-US" sz="2400" dirty="0">
                <a:latin typeface="Lucida Sans" panose="020B0602030504020204" pitchFamily="34" charset="0"/>
              </a:rPr>
              <a:t> or the </a:t>
            </a:r>
            <a:r>
              <a:rPr lang="en-US" sz="2400" b="1" i="1" dirty="0">
                <a:latin typeface="Lucida Sans" panose="020B0602030504020204" pitchFamily="34" charset="0"/>
              </a:rPr>
              <a:t>electron temperature</a:t>
            </a:r>
            <a:r>
              <a:rPr lang="en-US" sz="2400" dirty="0">
                <a:latin typeface="Lucida Sans" panose="020B0602030504020204" pitchFamily="34" charset="0"/>
              </a:rPr>
              <a:t> of the gas</a:t>
            </a:r>
          </a:p>
          <a:p>
            <a:pPr marL="0" indent="0">
              <a:buNone/>
            </a:pPr>
            <a:endParaRPr lang="en-US" sz="2400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</a:rPr>
              <a:t>Heavy elements (e.g., oxygen)</a:t>
            </a:r>
            <a:r>
              <a:rPr lang="en-US" sz="2400" b="1" i="1" dirty="0">
                <a:latin typeface="Lucida Sans" panose="020B0602030504020204" pitchFamily="34" charset="0"/>
              </a:rPr>
              <a:t> allow the gas to cool</a:t>
            </a:r>
            <a:r>
              <a:rPr lang="en-US" sz="2400" dirty="0">
                <a:latin typeface="Lucida Sans" panose="020B0602030504020204" pitchFamily="34" charset="0"/>
              </a:rPr>
              <a:t> by emitting photons from excited energy states</a:t>
            </a:r>
          </a:p>
          <a:p>
            <a:pPr lvl="1"/>
            <a:r>
              <a:rPr lang="en-US" dirty="0">
                <a:latin typeface="Lucida Sans" panose="020B0602030504020204" pitchFamily="34" charset="0"/>
              </a:rPr>
              <a:t>Electron temperature is inversely correlated to gas metallicity</a:t>
            </a:r>
          </a:p>
          <a:p>
            <a:endParaRPr lang="en-US" sz="2400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</a:rPr>
              <a:t>To detect this weak emission line, we stack hundreds to a thousand spectra</a:t>
            </a:r>
          </a:p>
        </p:txBody>
      </p:sp>
      <p:pic>
        <p:nvPicPr>
          <p:cNvPr id="5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EBF37CB6-1698-49AA-AF80-D34BDBCEB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344" y="681037"/>
            <a:ext cx="3772535" cy="56380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AB6BDF-18D1-4759-9424-19AF7B354450}"/>
              </a:ext>
            </a:extLst>
          </p:cNvPr>
          <p:cNvSpPr txBox="1"/>
          <p:nvPr/>
        </p:nvSpPr>
        <p:spPr>
          <a:xfrm>
            <a:off x="7061200" y="6492875"/>
            <a:ext cx="530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http://zuserver2.star.ucl.ac.uk/~pmw/courses/phas2525/S03notes.pdf</a:t>
            </a:r>
            <a:r>
              <a:rPr lang="en-US" sz="1200" dirty="0"/>
              <a:t> 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41A85-9CDF-4F4A-9B7B-8652EF82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245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5826-354E-44D8-837D-FD6840C23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9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Data: DEEP2 Galaxy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7390-57C2-4666-BED1-0415857BB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642"/>
            <a:ext cx="10515600" cy="5201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High-redshift (z ~ 1-1.4), optical spectroscopic survey completed on the Keck telescope (Newman et al. 2013) </a:t>
            </a:r>
          </a:p>
          <a:p>
            <a:pPr marL="0" indent="0">
              <a:buNone/>
            </a:pPr>
            <a:endParaRPr lang="en-US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Our dataset is </a:t>
            </a:r>
            <a:r>
              <a:rPr lang="en-US" b="1" i="1" dirty="0">
                <a:latin typeface="Lucida Sans" panose="020B0602030504020204" pitchFamily="34" charset="0"/>
              </a:rPr>
              <a:t>4087 galaxies</a:t>
            </a:r>
            <a:r>
              <a:rPr lang="en-US" dirty="0">
                <a:latin typeface="Lucida Sans" panose="020B0602030504020204" pitchFamily="34" charset="0"/>
              </a:rPr>
              <a:t> at z ~ 0.8 with stellar masses of ~10</a:t>
            </a:r>
            <a:r>
              <a:rPr lang="en-US" baseline="30000" dirty="0">
                <a:latin typeface="Lucida Sans" panose="020B0602030504020204" pitchFamily="34" charset="0"/>
              </a:rPr>
              <a:t>7</a:t>
            </a:r>
            <a:r>
              <a:rPr lang="en-US" dirty="0">
                <a:latin typeface="Lucida Sans" panose="020B0602030504020204" pitchFamily="34" charset="0"/>
              </a:rPr>
              <a:t>-10</a:t>
            </a:r>
            <a:r>
              <a:rPr lang="en-US" baseline="30000" dirty="0">
                <a:latin typeface="Lucida Sans" panose="020B0602030504020204" pitchFamily="34" charset="0"/>
              </a:rPr>
              <a:t>10 </a:t>
            </a:r>
            <a:r>
              <a:rPr lang="en-US" dirty="0" err="1">
                <a:latin typeface="Lucida Sans" panose="020B0602030504020204" pitchFamily="34" charset="0"/>
              </a:rPr>
              <a:t>M</a:t>
            </a:r>
            <a:r>
              <a:rPr lang="en-US" baseline="-25000" dirty="0" err="1">
                <a:latin typeface="Lucida Sans" panose="020B0602030504020204" pitchFamily="34" charset="0"/>
              </a:rPr>
              <a:t>Sun</a:t>
            </a:r>
            <a:endParaRPr lang="en-US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endParaRPr lang="en-US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We determined </a:t>
            </a:r>
            <a:r>
              <a:rPr lang="en-US" b="1" i="1" dirty="0">
                <a:latin typeface="Lucida Sans" panose="020B0602030504020204" pitchFamily="34" charset="0"/>
              </a:rPr>
              <a:t>stellar masses </a:t>
            </a:r>
            <a:r>
              <a:rPr lang="en-US" dirty="0">
                <a:latin typeface="Lucida Sans" panose="020B0602030504020204" pitchFamily="34" charset="0"/>
              </a:rPr>
              <a:t>by </a:t>
            </a:r>
            <a:r>
              <a:rPr lang="en-US" b="1" i="1" dirty="0">
                <a:latin typeface="Lucida Sans" panose="020B0602030504020204" pitchFamily="34" charset="0"/>
              </a:rPr>
              <a:t>reconstructing the total light from billions of stars </a:t>
            </a:r>
            <a:r>
              <a:rPr lang="en-US" dirty="0">
                <a:latin typeface="Lucida Sans" panose="020B0602030504020204" pitchFamily="34" charset="0"/>
              </a:rPr>
              <a:t>using photometric images taken at different wavelengths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04D19-070B-48FA-9FFF-839404BC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565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63A4-D24D-4514-9F01-A23D3BA78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28" y="102959"/>
            <a:ext cx="1177834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Lucida Sans" panose="020B0602030504020204" pitchFamily="34" charset="0"/>
              </a:rPr>
              <a:t>Stacked Spectra for Different Stellar Masses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34229-BA28-4C49-93FB-B7DC85EE2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89" y="1192258"/>
            <a:ext cx="11209020" cy="15265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Lucida Sans" panose="020B0602030504020204" pitchFamily="34" charset="0"/>
              </a:rPr>
              <a:t>We used a binning technique to group galaxies based on their stellar mass. The number of spectra in each “bin” depends on how easy it is to detect [OIII] </a:t>
            </a:r>
            <a:r>
              <a:rPr lang="el-GR" sz="2600" dirty="0">
                <a:latin typeface="Lucida Sans" panose="020B0602030504020204" pitchFamily="34" charset="0"/>
              </a:rPr>
              <a:t>λ</a:t>
            </a:r>
            <a:r>
              <a:rPr lang="en-US" sz="2600" dirty="0">
                <a:latin typeface="Lucida Sans" panose="020B0602030504020204" pitchFamily="34" charset="0"/>
              </a:rPr>
              <a:t>4363.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2231C8-8E8F-4741-919C-8535396D07FA}"/>
              </a:ext>
            </a:extLst>
          </p:cNvPr>
          <p:cNvGrpSpPr/>
          <p:nvPr/>
        </p:nvGrpSpPr>
        <p:grpSpPr>
          <a:xfrm>
            <a:off x="586785" y="2416629"/>
            <a:ext cx="9232129" cy="4093029"/>
            <a:chOff x="1757680" y="2867666"/>
            <a:chExt cx="8937840" cy="3829838"/>
          </a:xfrm>
        </p:grpSpPr>
        <p:pic>
          <p:nvPicPr>
            <p:cNvPr id="5" name="Picture 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0DFE69FD-8590-42B4-9E81-34BDB6767F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" r="602" b="24265"/>
            <a:stretch/>
          </p:blipFill>
          <p:spPr>
            <a:xfrm>
              <a:off x="1757680" y="2867666"/>
              <a:ext cx="8937840" cy="3829838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629867-BEFD-4D7E-B0A2-84250CF904A2}"/>
                </a:ext>
              </a:extLst>
            </p:cNvPr>
            <p:cNvSpPr/>
            <p:nvPr/>
          </p:nvSpPr>
          <p:spPr>
            <a:xfrm>
              <a:off x="4034551" y="3459480"/>
              <a:ext cx="456169" cy="4724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19CA1C6-3ACC-417D-9CE9-8F9D687930B9}"/>
                </a:ext>
              </a:extLst>
            </p:cNvPr>
            <p:cNvCxnSpPr>
              <a:cxnSpLocks/>
            </p:cNvCxnSpPr>
            <p:nvPr/>
          </p:nvCxnSpPr>
          <p:spPr>
            <a:xfrm>
              <a:off x="5842000" y="3302000"/>
              <a:ext cx="87736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BCEB5A2-078B-46A1-9160-8F0D771690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42000" y="3764280"/>
              <a:ext cx="877360" cy="69802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550E9DF-CFB7-4B02-BA54-2CFFED336D2C}"/>
                </a:ext>
              </a:extLst>
            </p:cNvPr>
            <p:cNvCxnSpPr>
              <a:cxnSpLocks/>
            </p:cNvCxnSpPr>
            <p:nvPr/>
          </p:nvCxnSpPr>
          <p:spPr>
            <a:xfrm>
              <a:off x="5842000" y="4752105"/>
              <a:ext cx="87736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92276AD-F0F1-4165-997E-9E59EB122D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87920" y="5145887"/>
              <a:ext cx="877360" cy="69802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3FEA470-69AF-4B09-9C20-190EE6BD6C9D}"/>
                </a:ext>
              </a:extLst>
            </p:cNvPr>
            <p:cNvCxnSpPr>
              <a:cxnSpLocks/>
            </p:cNvCxnSpPr>
            <p:nvPr/>
          </p:nvCxnSpPr>
          <p:spPr>
            <a:xfrm>
              <a:off x="5787920" y="6268720"/>
              <a:ext cx="87736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97C3A7F9-B8EF-4F54-99E0-977ABF359129}"/>
              </a:ext>
            </a:extLst>
          </p:cNvPr>
          <p:cNvSpPr txBox="1"/>
          <p:nvPr/>
        </p:nvSpPr>
        <p:spPr>
          <a:xfrm>
            <a:off x="9874774" y="2919253"/>
            <a:ext cx="214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ucida Sans" panose="020B0602030504020204" pitchFamily="34" charset="0"/>
              </a:rPr>
              <a:t>Arrows indicate increasing mass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Lucida Sans" panose="020B0602030504020204" pitchFamily="34" charset="0"/>
              </a:rPr>
              <a:t>Red vertical line indicates the position of [OIII]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dirty="0">
                <a:latin typeface="Lucida Sans" panose="020B0602030504020204" pitchFamily="34" charset="0"/>
                <a:ea typeface="Cambria Math" panose="02040503050406030204" pitchFamily="18" charset="0"/>
              </a:rPr>
              <a:t>4363 in the spectrum </a:t>
            </a:r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5294D-A201-4F20-923D-975D4D56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4279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202F-77C7-41AF-964D-09AA52CE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17" y="-42688"/>
            <a:ext cx="11638280" cy="10566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Key Results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2F1CC60-7086-424E-90A0-A7B427ED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8</a:t>
            </a:fld>
            <a:endParaRPr lang="en-US" sz="14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0BCCD1A-E02F-43EF-A07C-2EC9880F2AA5}"/>
              </a:ext>
            </a:extLst>
          </p:cNvPr>
          <p:cNvGrpSpPr/>
          <p:nvPr/>
        </p:nvGrpSpPr>
        <p:grpSpPr>
          <a:xfrm>
            <a:off x="1638302" y="1508953"/>
            <a:ext cx="8196943" cy="5342069"/>
            <a:chOff x="0" y="951222"/>
            <a:chExt cx="8839200" cy="5926201"/>
          </a:xfrm>
        </p:grpSpPr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50A3EED2-B28A-46A2-BF4B-B47261C7F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51222"/>
              <a:ext cx="8839200" cy="5926201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03DB49E-96B7-4EBB-A51B-AFF95BB31539}"/>
                </a:ext>
              </a:extLst>
            </p:cNvPr>
            <p:cNvSpPr txBox="1"/>
            <p:nvPr/>
          </p:nvSpPr>
          <p:spPr>
            <a:xfrm>
              <a:off x="3058886" y="1401908"/>
              <a:ext cx="1601357" cy="358502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bg1">
                      <a:lumMod val="65000"/>
                    </a:schemeClr>
                  </a:solidFill>
                  <a:latin typeface="Lucida Sans" panose="020B0602030504020204" pitchFamily="34" charset="0"/>
                </a:rPr>
                <a:t>Local relation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FB06B1C-9C9D-4649-8210-F52EC849507A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>
              <a:off x="3859564" y="1760410"/>
              <a:ext cx="636235" cy="111341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8E6B95A-8308-43E4-882F-8A556289AD04}"/>
                </a:ext>
              </a:extLst>
            </p:cNvPr>
            <p:cNvSpPr txBox="1"/>
            <p:nvPr/>
          </p:nvSpPr>
          <p:spPr>
            <a:xfrm>
              <a:off x="6814457" y="1401909"/>
              <a:ext cx="1449549" cy="358502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bg1">
                      <a:lumMod val="65000"/>
                    </a:schemeClr>
                  </a:solidFill>
                  <a:latin typeface="Lucida Sans" panose="020B0602030504020204" pitchFamily="34" charset="0"/>
                </a:rPr>
                <a:t>Our relation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BF23642-0714-45C6-92E2-9DAF8D543166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7539232" y="1760411"/>
              <a:ext cx="309368" cy="65621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1A05E5D-14AC-4AE6-AB7A-76EFF9BFF273}"/>
              </a:ext>
            </a:extLst>
          </p:cNvPr>
          <p:cNvSpPr txBox="1"/>
          <p:nvPr/>
        </p:nvSpPr>
        <p:spPr>
          <a:xfrm>
            <a:off x="1817805" y="761286"/>
            <a:ext cx="86977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Lucida Sans" panose="020B0602030504020204" pitchFamily="34" charset="0"/>
              </a:rPr>
              <a:t>Our M-Z relation is </a:t>
            </a:r>
            <a:r>
              <a:rPr lang="en-US" sz="2200" b="1" i="1" dirty="0">
                <a:latin typeface="Lucida Sans" panose="020B0602030504020204" pitchFamily="34" charset="0"/>
              </a:rPr>
              <a:t>~0.1 </a:t>
            </a:r>
            <a:r>
              <a:rPr lang="en-US" sz="2200" b="1" i="1" dirty="0" err="1">
                <a:latin typeface="Lucida Sans" panose="020B0602030504020204" pitchFamily="34" charset="0"/>
              </a:rPr>
              <a:t>dex</a:t>
            </a:r>
            <a:r>
              <a:rPr lang="en-US" sz="2200" b="1" i="1" dirty="0">
                <a:latin typeface="Lucida Sans" panose="020B0602030504020204" pitchFamily="34" charset="0"/>
              </a:rPr>
              <a:t> lower in metallicity</a:t>
            </a:r>
            <a:r>
              <a:rPr lang="en-US" sz="2200" dirty="0">
                <a:latin typeface="Lucida Sans" panose="020B0602030504020204" pitchFamily="34" charset="0"/>
              </a:rPr>
              <a:t> than the relation for local galaxies (Andrews &amp; Martini 2013)</a:t>
            </a:r>
          </a:p>
        </p:txBody>
      </p:sp>
    </p:spTree>
    <p:extLst>
      <p:ext uri="{BB962C8B-B14F-4D97-AF65-F5344CB8AC3E}">
        <p14:creationId xmlns:p14="http://schemas.microsoft.com/office/powerpoint/2010/main" val="142811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42F0-2530-4110-84A0-A31BDCCF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Lucida Sans" panose="020B060203050402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DDE03-58C5-4465-8F58-C5F62196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</a:rPr>
              <a:t>We are investigating galaxy evolution further by connecting our stellar mass-metallicity relation to star formation rates</a:t>
            </a:r>
          </a:p>
          <a:p>
            <a:pPr marL="0" indent="0">
              <a:buNone/>
            </a:pPr>
            <a:endParaRPr lang="en-US" sz="2400" b="1" i="1" dirty="0">
              <a:latin typeface="Lucida Sans" panose="020B0602030504020204" pitchFamily="34" charset="0"/>
            </a:endParaRPr>
          </a:p>
          <a:p>
            <a:pPr lvl="1"/>
            <a:r>
              <a:rPr lang="en-US" dirty="0">
                <a:latin typeface="Lucida Sans" panose="020B0602030504020204" pitchFamily="34" charset="0"/>
              </a:rPr>
              <a:t>We are implementing binning that groups galaxies based on </a:t>
            </a:r>
            <a:r>
              <a:rPr lang="en-US" b="1" i="1" dirty="0">
                <a:latin typeface="Lucida Sans" panose="020B0602030504020204" pitchFamily="34" charset="0"/>
              </a:rPr>
              <a:t>stellar mass and H</a:t>
            </a:r>
            <a:r>
              <a:rPr lang="en-US" b="1" i="1" dirty="0">
                <a:latin typeface="Lucida Sans" panose="020B0602030504020204" pitchFamily="34" charset="0"/>
                <a:cs typeface="Times New Roman" panose="02020603050405020304" pitchFamily="18" charset="0"/>
              </a:rPr>
              <a:t>ꞵ </a:t>
            </a:r>
            <a:r>
              <a:rPr lang="el-GR" b="1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λ</a:t>
            </a:r>
            <a:r>
              <a:rPr lang="en-US" b="1" i="1" dirty="0">
                <a:latin typeface="Lucida Sans" panose="020B060203050402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4861 luminosity </a:t>
            </a:r>
            <a:r>
              <a:rPr lang="en-US" dirty="0">
                <a:latin typeface="Lucida Sans" panose="020B060203050402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(a star formation rate estimate)</a:t>
            </a:r>
          </a:p>
          <a:p>
            <a:pPr marL="457200" lvl="1" indent="0">
              <a:buNone/>
            </a:pPr>
            <a:endParaRPr lang="en-US" dirty="0">
              <a:latin typeface="Lucida Sans" panose="020B060203050402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Lucida Sans" panose="020B060203050402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We will </a:t>
            </a:r>
            <a:r>
              <a:rPr lang="en-US" b="1" i="1" dirty="0">
                <a:latin typeface="Lucida Sans" panose="020B060203050402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derive temperature-based metallicities for these stellar mass-</a:t>
            </a:r>
            <a:r>
              <a:rPr lang="en-US" b="1" i="1" dirty="0">
                <a:latin typeface="Lucida Sans" panose="020B0602030504020204" pitchFamily="34" charset="0"/>
              </a:rPr>
              <a:t>H</a:t>
            </a:r>
            <a:r>
              <a:rPr lang="en-US" b="1" i="1" dirty="0">
                <a:latin typeface="Lucida Sans" panose="020B0602030504020204" pitchFamily="34" charset="0"/>
                <a:cs typeface="Times New Roman" panose="02020603050405020304" pitchFamily="18" charset="0"/>
              </a:rPr>
              <a:t>ꞵ</a:t>
            </a:r>
            <a:r>
              <a:rPr lang="en-US" b="1" i="1" dirty="0">
                <a:latin typeface="Lucida Sans" panose="020B060203050402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 luminosity bins</a:t>
            </a:r>
            <a:endParaRPr lang="en-US" dirty="0">
              <a:latin typeface="Lucida Sans" panose="020B060203050402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389E3-BC78-4C1B-ADE4-38DB1580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1C0E-CA51-4627-8CF4-29245DC02792}" type="slidenum">
              <a:rPr lang="en-US" sz="1400" smtClean="0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614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1158</Words>
  <Application>Microsoft Office PowerPoint</Application>
  <PresentationFormat>Widescreen</PresentationFormat>
  <Paragraphs>107</Paragraphs>
  <Slides>17</Slides>
  <Notes>1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Lucida Sans</vt:lpstr>
      <vt:lpstr>Symbol</vt:lpstr>
      <vt:lpstr>Times New Roman</vt:lpstr>
      <vt:lpstr>Office Theme</vt:lpstr>
      <vt:lpstr>The Evolution of the Stellar Mass-Chemical Abundance Relation over Seven Billion Years</vt:lpstr>
      <vt:lpstr>Background</vt:lpstr>
      <vt:lpstr>Background</vt:lpstr>
      <vt:lpstr>Objectives</vt:lpstr>
      <vt:lpstr>[OIII] λ4363 Emission Line</vt:lpstr>
      <vt:lpstr>Data: DEEP2 Galaxy Survey</vt:lpstr>
      <vt:lpstr>Stacked Spectra for Different Stellar Masses</vt:lpstr>
      <vt:lpstr>Key Results</vt:lpstr>
      <vt:lpstr>Next Steps</vt:lpstr>
      <vt:lpstr>Acknowledgements</vt:lpstr>
      <vt:lpstr>Thank you!</vt:lpstr>
      <vt:lpstr>PowerPoint Presentation</vt:lpstr>
      <vt:lpstr>Emission Line Fits</vt:lpstr>
      <vt:lpstr>Emission Line Fits</vt:lpstr>
      <vt:lpstr>Temperature Equations</vt:lpstr>
      <vt:lpstr>Metallicity Equations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McCormick</dc:creator>
  <cp:lastModifiedBy>Michelle A. Coe</cp:lastModifiedBy>
  <cp:revision>307</cp:revision>
  <dcterms:created xsi:type="dcterms:W3CDTF">2020-03-18T23:04:49Z</dcterms:created>
  <dcterms:modified xsi:type="dcterms:W3CDTF">2020-04-08T17:29:43Z</dcterms:modified>
</cp:coreProperties>
</file>